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64" r:id="rId2"/>
    <p:sldId id="259" r:id="rId3"/>
    <p:sldId id="258" r:id="rId4"/>
    <p:sldId id="261" r:id="rId5"/>
    <p:sldId id="265" r:id="rId6"/>
    <p:sldId id="26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14B0"/>
    <a:srgbClr val="FF1D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5680"/>
  </p:normalViewPr>
  <p:slideViewPr>
    <p:cSldViewPr snapToGrid="0" snapToObjects="1">
      <p:cViewPr varScale="1">
        <p:scale>
          <a:sx n="62" d="100"/>
          <a:sy n="62" d="100"/>
        </p:scale>
        <p:origin x="82" y="5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1" d="100"/>
          <a:sy n="81" d="100"/>
        </p:scale>
        <p:origin x="402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198800-55DB-C14A-A19C-DC374E66A4A3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747AC7-6C1D-F240-9ACA-2CA0C2508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578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798" y="4430110"/>
            <a:ext cx="5486401" cy="425510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47AC7-6C1D-F240-9ACA-2CA0C250842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56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47AC7-6C1D-F240-9ACA-2CA0C25084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480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47AC7-6C1D-F240-9ACA-2CA0C25084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04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87260"/>
            <a:ext cx="5486400" cy="3600450"/>
          </a:xfrm>
        </p:spPr>
        <p:txBody>
          <a:bodyPr/>
          <a:lstStyle/>
          <a:p>
            <a:r>
              <a:rPr lang="en-GB" dirty="0"/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47AC7-6C1D-F240-9ACA-2CA0C25084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09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9588" y="850900"/>
            <a:ext cx="5837237" cy="3282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55199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endParaRPr lang="en-GB" sz="1200" u="sn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47AC7-6C1D-F240-9ACA-2CA0C25084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033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6F6F76-E668-384A-A88C-9FE145B290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CFF91AE-F340-4A4A-A030-58C37E2F04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3D1775F-16E3-3241-96A3-5541B414B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898CA-38ED-A94A-A754-B331BF65BD20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D517AD-5896-AA4F-9689-AC396720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70617C-CF0F-C041-88E2-5DCC12D98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BE062-571A-734B-814E-8D5154AA1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49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86E0C2-A91C-FA47-A3D8-57802CFE6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2FAE40F-B3FA-D44F-BCD9-97A85AA621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538BC9-A7A7-6949-BE68-A0D9DF25A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898CA-38ED-A94A-A754-B331BF65BD20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A3DD71-FEFB-5C43-9561-C6EEDB88F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74B78A-B5B6-274D-ACE4-0DE311674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BE062-571A-734B-814E-8D5154AA1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385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556430E-C03B-1D4E-9EDB-2FC9A922D7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B552AFA-EA2A-B848-A282-B08CEBA420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74EBAB9-A09D-834E-B509-6C2704E41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898CA-38ED-A94A-A754-B331BF65BD20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8AF98C-6448-9C45-871E-227EA4832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DFE980-1E93-A048-8961-ACC69F79A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BE062-571A-734B-814E-8D5154AA1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917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4E951D-3027-244E-AED4-87D0D2D04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676508C-FCAD-B344-9B28-406D52F182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618E94-DB13-4D48-BE33-28022E762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898CA-38ED-A94A-A754-B331BF65BD20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4602E3-657A-C64C-BC3F-011F34755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8285D1-A682-A240-8A08-3618AFACF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BE062-571A-734B-814E-8D5154AA1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82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323812-442E-D14D-AC49-223D8D003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5EC7C1E-F3C8-FA4E-89B1-6D2A3B4C3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BC64B1-7788-F849-BA0C-0158ECD37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898CA-38ED-A94A-A754-B331BF65BD20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C7C0B9-7EB8-D849-93D8-EB680835F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58E486-C0A9-0443-9B85-48BD759C2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BE062-571A-734B-814E-8D5154AA1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721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BDA7D5-6280-5642-B1BF-E507E114B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C10666-F37C-E341-94CA-4D3C69B104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C443F34-0138-CA4D-9851-743BA050F8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9586A7B-E09B-E74F-8566-66C00456E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898CA-38ED-A94A-A754-B331BF65BD20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7DCB3B-3132-A94F-996C-687CAD48E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24D8B0B-C9B8-B241-A667-662C08348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BE062-571A-734B-814E-8D5154AA1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093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B3C221-20E5-8141-A2CF-C1C8AE443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B8415C6-FF8D-3148-B321-54461D1AE9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548AE1-2BD7-6547-B745-F54415F035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0C81E3E-13B9-5744-BD91-6976754F30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392428D-4C9C-2842-838F-48FD53E7C1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7D863A7-7335-0E4D-9EBF-8A1479A70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898CA-38ED-A94A-A754-B331BF65BD20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D4072CF-75AB-EF41-B303-37C34A2B8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FE731F-3741-034F-9DCE-6786F1A2A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BE062-571A-734B-814E-8D5154AA1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979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2A9389-F0E4-AB46-83D1-EACC2FAC3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0CD8147-4B01-5440-9A9D-D048D14CA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898CA-38ED-A94A-A754-B331BF65BD20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3C7CE69-E2F2-CF4E-998F-D88E23BE4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F6A61CE-EE5C-1B47-B064-424279690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BE062-571A-734B-814E-8D5154AA1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458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C4343-D687-3849-B1CF-6B7E40D70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898CA-38ED-A94A-A754-B331BF65BD20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1E82645-D85F-A44D-82E0-400B39422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ABA9824-46A8-2C47-A110-1E03E33B6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BE062-571A-734B-814E-8D5154AA1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6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85C09A-010A-B440-9A3B-834D273AB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CE10C1-1204-CD49-B332-17C5C9FD3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A81BACC-308B-644D-8827-417F76E0A2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B511C4F-13AB-574F-AB88-2847F9DD7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898CA-38ED-A94A-A754-B331BF65BD20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7F69958-7339-E54E-9CB9-DB739B1DC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76168B4-EF0A-2D4C-BA75-9380A67FA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BE062-571A-734B-814E-8D5154AA1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659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268D8E-11DA-6A44-ACC1-50C67B0D3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C1A53C2-4B7B-A248-8807-D3396D3634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5815F4D-96ED-7C4E-94E2-22D452E02D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FB5BAF2-1FAF-F548-9151-ED14E6246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898CA-38ED-A94A-A754-B331BF65BD20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6D440AE-20F1-384B-AA86-0224FA4A8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764BCCF-AAF4-6C44-B26A-0752353B8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BE062-571A-734B-814E-8D5154AA1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84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FDB64F9-A421-0B45-890E-48CD4DF14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720573B-B116-8444-9B55-AC41E5957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4701C7-7ADC-9742-A21D-BBCEED399F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898CA-38ED-A94A-A754-B331BF65BD20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0C72E4-7B19-5445-A8DE-1CF2ECD1CA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8F210-2AD1-074B-8345-F46A88811B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BE062-571A-734B-814E-8D5154AA1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008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unitetheunion.org/what-we-do/equalities/covid-19-unite-guide-to-workplace-equality-impact-assessments/" TargetMode="External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1A9C95E7-EC55-6440-A2AD-794025DA2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843" y="444843"/>
            <a:ext cx="11392930" cy="2607275"/>
          </a:xfrm>
        </p:spPr>
        <p:txBody>
          <a:bodyPr>
            <a:noAutofit/>
          </a:bodyPr>
          <a:lstStyle/>
          <a:p>
            <a:pPr algn="l"/>
            <a:r>
              <a:rPr lang="en-US" sz="5400" b="1" dirty="0">
                <a:solidFill>
                  <a:srgbClr val="C00000"/>
                </a:solidFill>
              </a:rPr>
              <a:t/>
            </a:r>
            <a:br>
              <a:rPr lang="en-US" sz="5400" b="1" dirty="0">
                <a:solidFill>
                  <a:srgbClr val="C00000"/>
                </a:solidFill>
              </a:rPr>
            </a:br>
            <a:r>
              <a:rPr lang="en-US" sz="5400" b="1" dirty="0">
                <a:solidFill>
                  <a:srgbClr val="C00000"/>
                </a:solidFill>
              </a:rPr>
              <a:t/>
            </a:r>
            <a:br>
              <a:rPr lang="en-US" sz="5400" b="1" dirty="0">
                <a:solidFill>
                  <a:srgbClr val="C00000"/>
                </a:solidFill>
              </a:rPr>
            </a:br>
            <a:r>
              <a:rPr lang="en-US" sz="5400" b="1" dirty="0">
                <a:solidFill>
                  <a:srgbClr val="C00000"/>
                </a:solidFill>
              </a:rPr>
              <a:t/>
            </a:r>
            <a:br>
              <a:rPr lang="en-US" sz="5400" b="1" dirty="0">
                <a:solidFill>
                  <a:srgbClr val="C00000"/>
                </a:solidFill>
              </a:rPr>
            </a:br>
            <a:r>
              <a:rPr lang="en-US" sz="5400" b="1" dirty="0">
                <a:solidFill>
                  <a:srgbClr val="C00000"/>
                </a:solidFill>
              </a:rPr>
              <a:t/>
            </a:r>
            <a:br>
              <a:rPr lang="en-US" sz="5400" b="1" dirty="0">
                <a:solidFill>
                  <a:srgbClr val="C00000"/>
                </a:solidFill>
              </a:rPr>
            </a:br>
            <a:r>
              <a:rPr lang="en-US" sz="5400" b="1" dirty="0">
                <a:solidFill>
                  <a:srgbClr val="C00000"/>
                </a:solidFill>
              </a:rPr>
              <a:t/>
            </a:r>
            <a:br>
              <a:rPr lang="en-US" sz="5400" b="1" dirty="0">
                <a:solidFill>
                  <a:srgbClr val="C00000"/>
                </a:solidFill>
              </a:rPr>
            </a:br>
            <a:r>
              <a:rPr lang="en-US" sz="5400" b="1" dirty="0">
                <a:solidFill>
                  <a:srgbClr val="C00000"/>
                </a:solidFill>
              </a:rPr>
              <a:t/>
            </a:r>
            <a:br>
              <a:rPr lang="en-US" sz="5400" b="1" dirty="0">
                <a:solidFill>
                  <a:srgbClr val="C00000"/>
                </a:solidFill>
              </a:rPr>
            </a:b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5400" b="1" dirty="0">
                <a:solidFill>
                  <a:srgbClr val="C00000"/>
                </a:solidFill>
              </a:rPr>
              <a:t>Making sure your workplace is fair for all</a:t>
            </a:r>
            <a:r>
              <a:rPr lang="en-US" sz="4800" b="1" dirty="0"/>
              <a:t/>
            </a:r>
            <a:br>
              <a:rPr lang="en-US" sz="4800" b="1" dirty="0"/>
            </a:br>
            <a:endParaRPr lang="en-US" sz="4800" b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3D7A433A-4A2C-844B-8488-1D0D47A741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4228" y="2758987"/>
            <a:ext cx="10939848" cy="3147543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sz="6000" b="1" dirty="0">
                <a:solidFill>
                  <a:srgbClr val="00B050"/>
                </a:solidFill>
              </a:rPr>
              <a:t>Workplace </a:t>
            </a:r>
            <a:r>
              <a:rPr lang="en-US" sz="6000" b="1" dirty="0">
                <a:solidFill>
                  <a:srgbClr val="7030A0"/>
                </a:solidFill>
              </a:rPr>
              <a:t>Equality</a:t>
            </a:r>
            <a:r>
              <a:rPr lang="en-US" sz="6000" b="1" dirty="0">
                <a:solidFill>
                  <a:srgbClr val="00B050"/>
                </a:solidFill>
              </a:rPr>
              <a:t> </a:t>
            </a:r>
            <a:r>
              <a:rPr lang="en-US" sz="6000" b="1" dirty="0">
                <a:solidFill>
                  <a:srgbClr val="FF1DD4"/>
                </a:solidFill>
              </a:rPr>
              <a:t>Impact</a:t>
            </a:r>
            <a:r>
              <a:rPr lang="en-US" sz="6000" b="1" dirty="0">
                <a:solidFill>
                  <a:srgbClr val="00B050"/>
                </a:solidFill>
              </a:rPr>
              <a:t> </a:t>
            </a:r>
            <a:r>
              <a:rPr lang="en-US" sz="6000" b="1" dirty="0">
                <a:solidFill>
                  <a:srgbClr val="FFC000"/>
                </a:solidFill>
              </a:rPr>
              <a:t>Assessment</a:t>
            </a:r>
          </a:p>
          <a:p>
            <a:pPr algn="l"/>
            <a:r>
              <a:rPr lang="en-US" sz="4000" dirty="0"/>
              <a:t>   </a:t>
            </a:r>
          </a:p>
          <a:p>
            <a:pPr algn="l"/>
            <a:r>
              <a:rPr lang="en-US" sz="4000" dirty="0"/>
              <a:t>       Unite Equality Reps Conference 22 February 2021</a:t>
            </a:r>
          </a:p>
          <a:p>
            <a:r>
              <a:rPr lang="en-US" dirty="0"/>
              <a:t> </a:t>
            </a:r>
          </a:p>
        </p:txBody>
      </p:sp>
      <p:pic>
        <p:nvPicPr>
          <p:cNvPr id="7" name="Picture 6" descr="ɭÌ">
            <a:extLst>
              <a:ext uri="{FF2B5EF4-FFF2-40B4-BE49-F238E27FC236}">
                <a16:creationId xmlns:a16="http://schemas.microsoft.com/office/drawing/2014/main" xmlns="" id="{263313F8-5226-C644-B2E6-7AD9964C816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180" y="182741"/>
            <a:ext cx="1380068" cy="1186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women's logo purple #2349A0">
            <a:extLst>
              <a:ext uri="{FF2B5EF4-FFF2-40B4-BE49-F238E27FC236}">
                <a16:creationId xmlns:a16="http://schemas.microsoft.com/office/drawing/2014/main" xmlns="" id="{85E14C15-8074-9643-A2D7-3750210126B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575" y="335594"/>
            <a:ext cx="811197" cy="883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01_disabled workers badge">
            <a:extLst>
              <a:ext uri="{FF2B5EF4-FFF2-40B4-BE49-F238E27FC236}">
                <a16:creationId xmlns:a16="http://schemas.microsoft.com/office/drawing/2014/main" xmlns="" id="{FF70C4E6-8288-C54E-8885-E86D0EA0E9B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241" y="333905"/>
            <a:ext cx="960209" cy="883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Suzanna.Dolata\AppData\Local\Microsoft\Windows\INetCache\Content.Outlook\1M31SQ44\LGBT+ LOGO 2020.jpg">
            <a:extLst>
              <a:ext uri="{FF2B5EF4-FFF2-40B4-BE49-F238E27FC236}">
                <a16:creationId xmlns:a16="http://schemas.microsoft.com/office/drawing/2014/main" xmlns="" id="{6FE7DCC2-7BAC-F14F-806C-D1EC5979B67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118" y="333905"/>
            <a:ext cx="861060" cy="8337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1298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58C7C7C9-4963-D248-8717-463D6FF79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Rubbing out inequality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What is an Equality Impact Assessment (EQIA)?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AF9CFE6F-D5AB-5E40-857A-CD324DFB3B0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7030A0"/>
                </a:solidFill>
              </a:rPr>
              <a:t>A process for checking whether a policy, procedure or action discriminates against or disadvantages people who are protected against discrimination under the Equality Act 2010</a:t>
            </a:r>
            <a:r>
              <a:rPr lang="en-US" b="1" dirty="0"/>
              <a:t>.</a:t>
            </a:r>
          </a:p>
          <a:p>
            <a:pPr marL="0" indent="0">
              <a:buNone/>
            </a:pPr>
            <a:endParaRPr lang="en-US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</a:rPr>
              <a:t>E</a:t>
            </a:r>
            <a:r>
              <a:rPr lang="en-US" dirty="0"/>
              <a:t>ngage, identify and involve</a:t>
            </a:r>
          </a:p>
          <a:p>
            <a:pPr marL="0" indent="0">
              <a:buNone/>
            </a:pPr>
            <a:r>
              <a:rPr lang="en-US" b="1" dirty="0">
                <a:solidFill>
                  <a:srgbClr val="7030A0"/>
                </a:solidFill>
              </a:rPr>
              <a:t>Q</a:t>
            </a:r>
            <a:r>
              <a:rPr lang="en-US" dirty="0"/>
              <a:t>uestion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1DD4"/>
                </a:solidFill>
              </a:rPr>
              <a:t>I</a:t>
            </a:r>
            <a:r>
              <a:rPr lang="en-US" dirty="0"/>
              <a:t>nformation collection and analysis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C000"/>
                </a:solidFill>
              </a:rPr>
              <a:t>A</a:t>
            </a:r>
            <a:r>
              <a:rPr lang="en-US" dirty="0"/>
              <a:t>ction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FDA439BE-B4E7-374E-B00C-BBF22315428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05896" y="2462213"/>
            <a:ext cx="5124651" cy="247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491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39667DE8-6E12-E54B-AEA8-439A0F216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2DB0777-0577-C84A-B217-83F4C8A72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880" y="457200"/>
            <a:ext cx="4063145" cy="5868988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DA1C1FB1-03FD-D148-9D88-92286DE12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xmlns="" id="{FE400561-9F4B-EA45-BF07-CA22C1A121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b="1" dirty="0"/>
              <a:t>How Covid19 is exposing inequality</a:t>
            </a:r>
          </a:p>
          <a:p>
            <a:pPr marL="0" indent="0">
              <a:buNone/>
            </a:pPr>
            <a:r>
              <a:rPr lang="en-GB" b="1" dirty="0" err="1"/>
              <a:t>Unite’s</a:t>
            </a:r>
            <a:r>
              <a:rPr lang="en-GB" b="1" dirty="0"/>
              <a:t> call for action on equality NOW!</a:t>
            </a:r>
          </a:p>
          <a:p>
            <a:pPr marL="0" indent="0">
              <a:buNone/>
            </a:pPr>
            <a:r>
              <a:rPr lang="en-GB" b="1" dirty="0"/>
              <a:t>Guide to Workplace Equality Audits : </a:t>
            </a:r>
            <a:r>
              <a:rPr lang="en-GB" i="1" dirty="0"/>
              <a:t>the first step </a:t>
            </a:r>
            <a:r>
              <a:rPr lang="en-GB" i="1" dirty="0" err="1"/>
              <a:t>toWorkplace</a:t>
            </a:r>
            <a:r>
              <a:rPr lang="en-GB" i="1" dirty="0"/>
              <a:t> Equality Impact Assessments</a:t>
            </a:r>
            <a:endParaRPr lang="en-GB" dirty="0"/>
          </a:p>
          <a:p>
            <a:pPr marL="0" indent="0">
              <a:buNone/>
            </a:pPr>
            <a:r>
              <a:rPr lang="en-GB" b="1" dirty="0"/>
              <a:t>Guide to Equality Impact Assessments – EQIAs : </a:t>
            </a:r>
            <a:r>
              <a:rPr lang="en-GB" i="1" dirty="0"/>
              <a:t>How to approach EQIAs</a:t>
            </a:r>
            <a:endParaRPr lang="en-GB" dirty="0"/>
          </a:p>
          <a:p>
            <a:pPr marL="0" indent="0">
              <a:buNone/>
            </a:pPr>
            <a:r>
              <a:rPr lang="en-GB" b="1" dirty="0" err="1"/>
              <a:t>Unite’s</a:t>
            </a:r>
            <a:r>
              <a:rPr lang="en-GB" b="1" dirty="0"/>
              <a:t> proposed 9-step approach to Workplace EQIAs		</a:t>
            </a:r>
            <a:endParaRPr lang="en-GB" dirty="0"/>
          </a:p>
          <a:p>
            <a:pPr marL="0" indent="0">
              <a:buNone/>
            </a:pPr>
            <a:r>
              <a:rPr lang="en-GB" b="1" dirty="0"/>
              <a:t>Covid19, Equality and Health and Safety Risk Assessments</a:t>
            </a:r>
          </a:p>
          <a:p>
            <a:pPr marL="0" indent="0">
              <a:buNone/>
            </a:pPr>
            <a:r>
              <a:rPr lang="en-GB" b="1" dirty="0"/>
              <a:t>Useful information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258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91C4603-9759-7248-B048-6C9FEE38E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34" y="985838"/>
            <a:ext cx="11963400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35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xmlns="" id="{1570CA1E-95A9-2C48-99DD-0D49B9271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966" y="1082547"/>
            <a:ext cx="3499651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43FB4DC-6401-C342-B250-45D1624F8F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615" y="346075"/>
            <a:ext cx="3340100" cy="49657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FE348443-AD87-6749-ADAE-60AF9DF0C78F}"/>
              </a:ext>
            </a:extLst>
          </p:cNvPr>
          <p:cNvSpPr txBox="1">
            <a:spLocks/>
          </p:cNvSpPr>
          <p:nvPr/>
        </p:nvSpPr>
        <p:spPr bwMode="auto">
          <a:xfrm rot="21377751">
            <a:off x="487161" y="4212847"/>
            <a:ext cx="8909681" cy="1852871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kern="0" dirty="0">
                <a:solidFill>
                  <a:srgbClr val="002060"/>
                </a:solidFill>
                <a:latin typeface="Chalkduster"/>
                <a:cs typeface="Chalkduster"/>
              </a:rPr>
              <a:t>Women are not small men. </a:t>
            </a:r>
            <a:br>
              <a:rPr lang="en-US" kern="0" dirty="0">
                <a:solidFill>
                  <a:srgbClr val="002060"/>
                </a:solidFill>
                <a:latin typeface="Chalkduster"/>
                <a:cs typeface="Chalkduster"/>
              </a:rPr>
            </a:br>
            <a:r>
              <a:rPr lang="en-US" kern="0" dirty="0">
                <a:solidFill>
                  <a:srgbClr val="002060"/>
                </a:solidFill>
                <a:latin typeface="Chalkduster"/>
                <a:cs typeface="Chalkduster"/>
              </a:rPr>
              <a:t>(Small men are not women)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49F058A-5671-9B4A-A976-27715412DA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7015" y="506414"/>
            <a:ext cx="3499651" cy="261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49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b="1" dirty="0">
                <a:solidFill>
                  <a:srgbClr val="00B050"/>
                </a:solidFill>
              </a:rPr>
              <a:t>Workplace </a:t>
            </a:r>
            <a:r>
              <a:rPr lang="en-US" sz="4900" b="1" dirty="0">
                <a:solidFill>
                  <a:srgbClr val="7030A0"/>
                </a:solidFill>
              </a:rPr>
              <a:t>Equality</a:t>
            </a:r>
            <a:r>
              <a:rPr lang="en-US" sz="4900" b="1" dirty="0">
                <a:solidFill>
                  <a:srgbClr val="00B050"/>
                </a:solidFill>
              </a:rPr>
              <a:t> </a:t>
            </a:r>
            <a:r>
              <a:rPr lang="en-US" sz="4900" b="1" dirty="0">
                <a:solidFill>
                  <a:srgbClr val="FF1DD4"/>
                </a:solidFill>
              </a:rPr>
              <a:t>Impact</a:t>
            </a:r>
            <a:r>
              <a:rPr lang="en-US" sz="4900" b="1" dirty="0">
                <a:solidFill>
                  <a:srgbClr val="00B050"/>
                </a:solidFill>
              </a:rPr>
              <a:t> </a:t>
            </a:r>
            <a:r>
              <a:rPr lang="en-US" sz="4900" b="1" dirty="0">
                <a:solidFill>
                  <a:srgbClr val="FFC000"/>
                </a:solidFill>
              </a:rPr>
              <a:t>Assessments</a:t>
            </a:r>
            <a:r>
              <a:rPr lang="en-GB" b="1" dirty="0">
                <a:solidFill>
                  <a:srgbClr val="C00000"/>
                </a:solidFill>
              </a:rPr>
              <a:t/>
            </a:r>
            <a:br>
              <a:rPr lang="en-GB" b="1" dirty="0">
                <a:solidFill>
                  <a:srgbClr val="C00000"/>
                </a:solidFill>
              </a:rPr>
            </a:br>
            <a:r>
              <a:rPr lang="en-GB" b="1" dirty="0">
                <a:solidFill>
                  <a:srgbClr val="C00000"/>
                </a:solidFill>
              </a:rPr>
              <a:t>ACTED ON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sz="3600" dirty="0"/>
          </a:p>
          <a:p>
            <a:pPr>
              <a:buFont typeface="Wingdings" panose="05000000000000000000" pitchFamily="2" charset="2"/>
              <a:buChar char="ü"/>
            </a:pPr>
            <a:r>
              <a:rPr lang="en-GB" sz="3600" dirty="0"/>
              <a:t>Keep </a:t>
            </a:r>
            <a:r>
              <a:rPr lang="en-GB" sz="3600" u="sng" dirty="0"/>
              <a:t>ALL</a:t>
            </a:r>
            <a:r>
              <a:rPr lang="en-GB" sz="3600" dirty="0"/>
              <a:t> safe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3600" dirty="0"/>
              <a:t>Protect jobs for </a:t>
            </a:r>
            <a:r>
              <a:rPr lang="en-GB" sz="3600" u="sng" dirty="0"/>
              <a:t>ALL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3600" dirty="0"/>
              <a:t>Fair pay for </a:t>
            </a:r>
            <a:r>
              <a:rPr lang="en-GB" sz="3600" u="sng" dirty="0"/>
              <a:t>ALL</a:t>
            </a:r>
          </a:p>
          <a:p>
            <a:pPr marL="0" indent="0">
              <a:buNone/>
            </a:pPr>
            <a:endParaRPr lang="en-GB" u="sng" dirty="0"/>
          </a:p>
          <a:p>
            <a:pPr marL="0" indent="0">
              <a:buNone/>
            </a:pPr>
            <a:r>
              <a:rPr lang="en-US" sz="2400" dirty="0">
                <a:hlinkClick r:id="rId3"/>
              </a:rPr>
              <a:t>https://unitetheunion.org/what-we-do/equalities/covid-19-unite-guide-to-workplace-equality-impact-assessments/</a:t>
            </a:r>
            <a:endParaRPr lang="en-US" sz="2400" dirty="0"/>
          </a:p>
          <a:p>
            <a:pPr marL="0" indent="0">
              <a:buNone/>
            </a:pPr>
            <a:endParaRPr lang="en-GB" sz="2400" u="sng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 descr="C:\Users\Suzanna.Dolata\AppData\Local\Microsoft\Windows\INetCache\Content.Outlook\1M31SQ44\LGBT+ LOGO 202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740" y="5735003"/>
            <a:ext cx="861060" cy="833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01_disabled workers badg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298" y="5735003"/>
            <a:ext cx="960209" cy="883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ɭÌ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351" y="5583839"/>
            <a:ext cx="1380068" cy="1186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women's logo purple #2349A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652" y="5735003"/>
            <a:ext cx="811197" cy="883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ɭÌ">
            <a:extLst>
              <a:ext uri="{FF2B5EF4-FFF2-40B4-BE49-F238E27FC236}">
                <a16:creationId xmlns:a16="http://schemas.microsoft.com/office/drawing/2014/main" xmlns="" id="{762E29C7-86D6-894B-9340-D5DCE00A80C1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584" y="5583839"/>
            <a:ext cx="1380068" cy="11862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84231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131</Words>
  <Application>Microsoft Office PowerPoint</Application>
  <PresentationFormat>Widescreen</PresentationFormat>
  <Paragraphs>36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Chalkduster</vt:lpstr>
      <vt:lpstr>Wingdings</vt:lpstr>
      <vt:lpstr>Office Theme</vt:lpstr>
      <vt:lpstr>         Making sure your workplace is fair for all </vt:lpstr>
      <vt:lpstr>Rubbing out inequality What is an Equality Impact Assessment (EQIA)?</vt:lpstr>
      <vt:lpstr>PowerPoint Presentation</vt:lpstr>
      <vt:lpstr>PowerPoint Presentation</vt:lpstr>
      <vt:lpstr>PowerPoint Presentation</vt:lpstr>
      <vt:lpstr>Workplace Equality Impact Assessments ACTED 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sure your workplace is fair for all</dc:title>
  <dc:creator>Nicholas Murray</dc:creator>
  <cp:lastModifiedBy>Clemson, Bridget</cp:lastModifiedBy>
  <cp:revision>41</cp:revision>
  <cp:lastPrinted>2021-02-22T10:04:29Z</cp:lastPrinted>
  <dcterms:created xsi:type="dcterms:W3CDTF">2021-02-16T12:44:08Z</dcterms:created>
  <dcterms:modified xsi:type="dcterms:W3CDTF">2021-03-02T09:13:48Z</dcterms:modified>
</cp:coreProperties>
</file>