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5" r:id="rId2"/>
    <p:sldId id="261" r:id="rId3"/>
    <p:sldId id="258" r:id="rId4"/>
    <p:sldId id="276" r:id="rId5"/>
    <p:sldId id="277" r:id="rId6"/>
    <p:sldId id="279" r:id="rId7"/>
    <p:sldId id="259" r:id="rId8"/>
    <p:sldId id="2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8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6DEB8-6281-4893-A2E7-18194BC3AB52}" type="datetimeFigureOut">
              <a:rPr lang="en-GB" smtClean="0"/>
              <a:t>19/02/2021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C8982-16FD-4B3E-A5AD-0ABB756F573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271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E8DB7-80DE-4349-BCBA-D39316A767C2}" type="datetimeFigureOut">
              <a:rPr lang="en-GB" smtClean="0"/>
              <a:t>19/02/2021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5A567-7CEE-4134-8A34-04B4F18676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734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5A567-7CEE-4134-8A34-04B4F18676F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48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5A567-7CEE-4134-8A34-04B4F18676F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51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5A567-7CEE-4134-8A34-04B4F18676F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654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5A567-7CEE-4134-8A34-04B4F18676F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866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5A567-7CEE-4134-8A34-04B4F18676F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889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5A567-7CEE-4134-8A34-04B4F18676F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2788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5A567-7CEE-4134-8A34-04B4F18676F2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76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CCD2-1F20-4BA3-B118-9F6F84AB1372}" type="datetimeFigureOut">
              <a:rPr lang="en-GB" smtClean="0"/>
              <a:t>19/02/2021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7103-C87E-4727-8998-C4EAF73157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88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CCD2-1F20-4BA3-B118-9F6F84AB1372}" type="datetimeFigureOut">
              <a:rPr lang="en-GB" smtClean="0"/>
              <a:t>19/02/2021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7103-C87E-4727-8998-C4EAF73157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6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CCD2-1F20-4BA3-B118-9F6F84AB1372}" type="datetimeFigureOut">
              <a:rPr lang="en-GB" smtClean="0"/>
              <a:t>19/02/2021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7103-C87E-4727-8998-C4EAF73157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1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CCD2-1F20-4BA3-B118-9F6F84AB1372}" type="datetimeFigureOut">
              <a:rPr lang="en-GB" smtClean="0"/>
              <a:t>19/02/2021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7103-C87E-4727-8998-C4EAF73157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58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CCD2-1F20-4BA3-B118-9F6F84AB1372}" type="datetimeFigureOut">
              <a:rPr lang="en-GB" smtClean="0"/>
              <a:t>19/02/2021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7103-C87E-4727-8998-C4EAF73157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00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CCD2-1F20-4BA3-B118-9F6F84AB1372}" type="datetimeFigureOut">
              <a:rPr lang="en-GB" smtClean="0"/>
              <a:t>19/02/2021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7103-C87E-4727-8998-C4EAF73157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83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CCD2-1F20-4BA3-B118-9F6F84AB1372}" type="datetimeFigureOut">
              <a:rPr lang="en-GB" smtClean="0"/>
              <a:t>19/02/2021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7103-C87E-4727-8998-C4EAF73157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30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CCD2-1F20-4BA3-B118-9F6F84AB1372}" type="datetimeFigureOut">
              <a:rPr lang="en-GB" smtClean="0"/>
              <a:t>19/02/2021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7103-C87E-4727-8998-C4EAF73157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45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CCD2-1F20-4BA3-B118-9F6F84AB1372}" type="datetimeFigureOut">
              <a:rPr lang="en-GB" smtClean="0"/>
              <a:t>19/02/2021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7103-C87E-4727-8998-C4EAF73157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90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CCD2-1F20-4BA3-B118-9F6F84AB1372}" type="datetimeFigureOut">
              <a:rPr lang="en-GB" smtClean="0"/>
              <a:t>19/02/2021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7103-C87E-4727-8998-C4EAF73157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72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CCD2-1F20-4BA3-B118-9F6F84AB1372}" type="datetimeFigureOut">
              <a:rPr lang="en-GB" smtClean="0"/>
              <a:t>19/02/2021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7103-C87E-4727-8998-C4EAF73157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3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3CCD2-1F20-4BA3-B118-9F6F84AB1372}" type="datetimeFigureOut">
              <a:rPr lang="en-GB" smtClean="0"/>
              <a:t>19/02/2021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F7103-C87E-4727-8998-C4EAF73157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59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url=https://en.wikipedia.org/wiki/Unite_the_Union&amp;psig=AOvVaw0gV4defD2xg0DS23jcSCMB&amp;ust=1605981636453000&amp;source=images&amp;cd=vfe&amp;ved=0CAIQjRxqFwoTCLiMlfrZke0CFQAAAAAdAAAAABA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111.wales.nhs.uk/LiveWell/BMICalculato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unitetheunion.org/media/3200/210-mobilephonescovidshortguide-2020-07-08b.pdf" TargetMode="External"/><Relationship Id="rId13" Type="http://schemas.openxmlformats.org/officeDocument/2006/relationships/hyperlink" Target="https://unitetheunion.org/media/2996/101-unitehomeworkingguide-20-04-01-v01b.pdf" TargetMode="External"/><Relationship Id="rId3" Type="http://schemas.openxmlformats.org/officeDocument/2006/relationships/hyperlink" Target="https://unitetheunion.org/media/3303/corona-virus-guide-7-sept.pdf" TargetMode="External"/><Relationship Id="rId7" Type="http://schemas.openxmlformats.org/officeDocument/2006/relationships/hyperlink" Target="https://unitetheunion.org/media/3269/211-extremelyvulnerablegroupsreturntowork-2020-08-05c.pdf" TargetMode="External"/><Relationship Id="rId12" Type="http://schemas.openxmlformats.org/officeDocument/2006/relationships/hyperlink" Target="https://unitetheunion.org/media/2997/201-workplaceinfectioncontrols-20-04-01-v01c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nitetheunion.org/media/3382/action-on-covid-19-equalities-booklet.pdf" TargetMode="External"/><Relationship Id="rId11" Type="http://schemas.openxmlformats.org/officeDocument/2006/relationships/hyperlink" Target="https://unitetheunion.org/media/3094/legal-s44-100-advice-to-members-returning-to-workplaces-200520.pdf" TargetMode="External"/><Relationship Id="rId5" Type="http://schemas.openxmlformats.org/officeDocument/2006/relationships/hyperlink" Target="https://unitetheunion.org/media/3422/209-unitetestandtraceguide-20-10-09-v04a.pdf" TargetMode="External"/><Relationship Id="rId15" Type="http://schemas.openxmlformats.org/officeDocument/2006/relationships/image" Target="../media/image9.jpeg"/><Relationship Id="rId10" Type="http://schemas.openxmlformats.org/officeDocument/2006/relationships/hyperlink" Target="https://unitetheunion.org/media/3305/baem-7-sept.pdf" TargetMode="External"/><Relationship Id="rId4" Type="http://schemas.openxmlformats.org/officeDocument/2006/relationships/hyperlink" Target="https://unitetheunion.org/media/3304/risk-assessments-7-sept.pdf" TargetMode="External"/><Relationship Id="rId9" Type="http://schemas.openxmlformats.org/officeDocument/2006/relationships/hyperlink" Target="https://unitetheunion.org/media/3162/027-unitesocialdistancingpolicy-20-06-24-v02a.pdf" TargetMode="External"/><Relationship Id="rId14" Type="http://schemas.openxmlformats.org/officeDocument/2006/relationships/hyperlink" Target="https://unitetheunion.org/media/3013/202-unitementalhealthguide-20-04-09-v01b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80A068D-2E6B-4A3D-95C1-97053637C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0" y="-51116"/>
            <a:ext cx="12023507" cy="7322281"/>
          </a:xfrm>
          <a:prstGeom prst="rect">
            <a:avLst/>
          </a:prstGeom>
        </p:spPr>
      </p:pic>
      <p:pic>
        <p:nvPicPr>
          <p:cNvPr id="3" name="Picture 2" descr="Unite the Union - Wikipedi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16" y="2890868"/>
            <a:ext cx="1238129" cy="15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1015" y="4708916"/>
            <a:ext cx="714481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</a:rPr>
              <a:t>Equalities Reps Conference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Rob </a:t>
            </a:r>
            <a:r>
              <a:rPr lang="en-GB" sz="2800" dirty="0">
                <a:solidFill>
                  <a:schemeClr val="bg1"/>
                </a:solidFill>
              </a:rPr>
              <a:t>Miguel  </a:t>
            </a:r>
            <a:r>
              <a:rPr lang="en-GB" sz="2000" dirty="0">
                <a:solidFill>
                  <a:schemeClr val="bg1"/>
                </a:solidFill>
              </a:rPr>
              <a:t>National H&amp;S Officer </a:t>
            </a:r>
          </a:p>
        </p:txBody>
      </p:sp>
      <p:sp>
        <p:nvSpPr>
          <p:cNvPr id="4" name="Rectangle 3"/>
          <p:cNvSpPr/>
          <p:nvPr/>
        </p:nvSpPr>
        <p:spPr>
          <a:xfrm>
            <a:off x="7241366" y="2727533"/>
            <a:ext cx="4674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600" dirty="0" smtClean="0">
              <a:solidFill>
                <a:schemeClr val="bg1"/>
              </a:solidFill>
            </a:endParaRPr>
          </a:p>
          <a:p>
            <a:endParaRPr lang="en-GB" sz="3600" dirty="0">
              <a:solidFill>
                <a:schemeClr val="bg1"/>
              </a:solidFill>
            </a:endParaRPr>
          </a:p>
          <a:p>
            <a:endParaRPr lang="en-GB" sz="3600" dirty="0" smtClean="0">
              <a:solidFill>
                <a:schemeClr val="bg1"/>
              </a:solidFill>
            </a:endParaRPr>
          </a:p>
          <a:p>
            <a:endParaRPr lang="en-GB" sz="36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79" y="4543602"/>
            <a:ext cx="3112368" cy="2727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061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2273"/>
            <a:ext cx="10518438" cy="43757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02826" y="676304"/>
            <a:ext cx="52592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17.9 million </a:t>
            </a:r>
            <a:endParaRPr lang="en-GB" sz="36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2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Working days lost due to work-related stress, depression or anxiety 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401351" y="170714"/>
            <a:ext cx="6096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0" i="0" u="none" strike="noStrike" baseline="0" dirty="0" smtClean="0">
                <a:latin typeface="Arial" panose="020B0604020202020204" pitchFamily="34" charset="0"/>
              </a:rPr>
              <a:t>Summary </a:t>
            </a:r>
            <a:r>
              <a:rPr lang="en-GB" sz="24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Work-related Stress, depression or anxiety in Great Britain </a:t>
            </a:r>
            <a:r>
              <a:rPr lang="en-GB" sz="2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r>
              <a:rPr lang="en-GB" sz="3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828,000</a:t>
            </a:r>
            <a:r>
              <a:rPr lang="en-GB" sz="32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GB" sz="32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2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Workers suffering from work-related stress, depression or anxiety 	</a:t>
            </a:r>
          </a:p>
        </p:txBody>
      </p:sp>
      <p:sp>
        <p:nvSpPr>
          <p:cNvPr id="5" name="Rectangle 4"/>
          <p:cNvSpPr/>
          <p:nvPr/>
        </p:nvSpPr>
        <p:spPr>
          <a:xfrm>
            <a:off x="6237987" y="2432165"/>
            <a:ext cx="57457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srgbClr val="FF0000"/>
                </a:solidFill>
              </a:rPr>
              <a:t>Mental distress was 8.1% higher in </a:t>
            </a:r>
            <a:r>
              <a:rPr lang="en-GB" sz="2800" dirty="0" smtClean="0">
                <a:solidFill>
                  <a:srgbClr val="FF0000"/>
                </a:solidFill>
              </a:rPr>
              <a:t>2020 </a:t>
            </a:r>
            <a:r>
              <a:rPr lang="en-GB" sz="2800" dirty="0">
                <a:solidFill>
                  <a:srgbClr val="FF0000"/>
                </a:solidFill>
              </a:rPr>
              <a:t>than between </a:t>
            </a:r>
            <a:r>
              <a:rPr lang="en-GB" sz="2800" dirty="0" smtClean="0">
                <a:solidFill>
                  <a:srgbClr val="FF0000"/>
                </a:solidFill>
              </a:rPr>
              <a:t>2017/19</a:t>
            </a:r>
          </a:p>
          <a:p>
            <a:pPr lvl="0"/>
            <a:r>
              <a:rPr lang="en-GB" sz="2800" dirty="0" smtClean="0">
                <a:solidFill>
                  <a:srgbClr val="C00000"/>
                </a:solidFill>
              </a:rPr>
              <a:t>             10% more needed treatment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6772" y="5095853"/>
            <a:ext cx="5515228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smtClean="0">
                <a:solidFill>
                  <a:srgbClr val="FF0000"/>
                </a:solidFill>
              </a:rPr>
              <a:t>31.2</a:t>
            </a:r>
            <a:r>
              <a:rPr lang="en-GB" sz="2800" dirty="0">
                <a:solidFill>
                  <a:srgbClr val="FF0000"/>
                </a:solidFill>
              </a:rPr>
              <a:t>% of women and </a:t>
            </a:r>
            <a:endParaRPr lang="en-GB" sz="2800" dirty="0" smtClean="0">
              <a:solidFill>
                <a:srgbClr val="FF0000"/>
              </a:solidFill>
            </a:endParaRPr>
          </a:p>
          <a:p>
            <a:r>
              <a:rPr lang="en-GB" sz="2800" dirty="0" smtClean="0">
                <a:solidFill>
                  <a:srgbClr val="FF0000"/>
                </a:solidFill>
              </a:rPr>
              <a:t>          17.7</a:t>
            </a:r>
            <a:r>
              <a:rPr lang="en-GB" sz="2800" dirty="0">
                <a:solidFill>
                  <a:srgbClr val="FF0000"/>
                </a:solidFill>
              </a:rPr>
              <a:t>% of men reported </a:t>
            </a:r>
            <a:r>
              <a:rPr lang="en-GB" sz="2800" dirty="0" smtClean="0">
                <a:solidFill>
                  <a:srgbClr val="FF0000"/>
                </a:solidFill>
              </a:rPr>
              <a:t>anxiety</a:t>
            </a:r>
          </a:p>
          <a:p>
            <a:r>
              <a:rPr lang="en-GB" sz="2800" dirty="0">
                <a:solidFill>
                  <a:srgbClr val="C00000"/>
                </a:solidFill>
              </a:rPr>
              <a:t>28.5% of women and 16.7% of </a:t>
            </a:r>
            <a:r>
              <a:rPr lang="en-GB" sz="2800" dirty="0" smtClean="0">
                <a:solidFill>
                  <a:srgbClr val="C00000"/>
                </a:solidFill>
              </a:rPr>
              <a:t>men</a:t>
            </a:r>
          </a:p>
          <a:p>
            <a:r>
              <a:rPr lang="en-GB" sz="2800" dirty="0" smtClean="0">
                <a:solidFill>
                  <a:srgbClr val="C00000"/>
                </a:solidFill>
              </a:rPr>
              <a:t>                        Reported Depression</a:t>
            </a:r>
            <a:endParaRPr lang="en-GB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9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07911"/>
            <a:ext cx="10515600" cy="1255171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Worker Assistance Programme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smtClean="0">
                <a:solidFill>
                  <a:schemeClr val="accent2"/>
                </a:solidFill>
              </a:rPr>
              <a:t>Triage System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2" y="1030830"/>
            <a:ext cx="10189028" cy="582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1227" y="5153943"/>
            <a:ext cx="219418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Disability Issues </a:t>
            </a:r>
            <a:br>
              <a:rPr lang="en-GB" dirty="0"/>
            </a:br>
            <a:r>
              <a:rPr lang="en-GB" dirty="0"/>
              <a:t>Domestic violence  </a:t>
            </a:r>
            <a:br>
              <a:rPr lang="en-GB" dirty="0"/>
            </a:br>
            <a:r>
              <a:rPr lang="en-GB" dirty="0" smtClean="0"/>
              <a:t>Prejudice</a:t>
            </a:r>
          </a:p>
          <a:p>
            <a:r>
              <a:rPr lang="en-GB" dirty="0" smtClean="0"/>
              <a:t>Childcare </a:t>
            </a:r>
            <a:r>
              <a:rPr lang="en-GB" dirty="0" smtClean="0"/>
              <a:t>issues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9978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E483771-45AF-4E3C-B206-A01C6BEBF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35" y="96551"/>
            <a:ext cx="5883964" cy="66052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AE1A88F-7BFD-4AA6-AFA4-B1520197A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163" y="96551"/>
            <a:ext cx="5858151" cy="65598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10684" y="1324662"/>
            <a:ext cx="1353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Women</a:t>
            </a:r>
          </a:p>
        </p:txBody>
      </p:sp>
      <p:sp>
        <p:nvSpPr>
          <p:cNvPr id="5" name="Rectangle 4"/>
          <p:cNvSpPr/>
          <p:nvPr/>
        </p:nvSpPr>
        <p:spPr>
          <a:xfrm>
            <a:off x="8853046" y="1216940"/>
            <a:ext cx="872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Men</a:t>
            </a:r>
          </a:p>
        </p:txBody>
      </p:sp>
    </p:spTree>
    <p:extLst>
      <p:ext uri="{BB962C8B-B14F-4D97-AF65-F5344CB8AC3E}">
        <p14:creationId xmlns:p14="http://schemas.microsoft.com/office/powerpoint/2010/main" val="21305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53936"/>
              </p:ext>
            </p:extLst>
          </p:nvPr>
        </p:nvGraphicFramePr>
        <p:xfrm>
          <a:off x="159026" y="-102229"/>
          <a:ext cx="12108701" cy="6205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53198"/>
                <a:gridCol w="1155503"/>
              </a:tblGrid>
              <a:tr h="226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Risk factor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3" marR="27813" marT="604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Score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3" marR="27813" marT="6046" marB="0"/>
                </a:tc>
              </a:tr>
              <a:tr h="198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u="sng" dirty="0">
                          <a:effectLst/>
                        </a:rPr>
                        <a:t>Age – </a:t>
                      </a:r>
                      <a:r>
                        <a:rPr lang="en-GB" sz="1400" dirty="0">
                          <a:effectLst/>
                        </a:rPr>
                        <a:t>Covid-19 seems to have a bigger impact on people who are older.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3" marR="27813" marT="604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3" marR="27813" marT="6046" marB="0" anchor="ctr"/>
                </a:tc>
              </a:tr>
              <a:tr h="19878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If you are aged between 50-59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3" marR="27813" marT="604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3" marR="27813" marT="6046" marB="0" anchor="ctr"/>
                </a:tc>
              </a:tr>
              <a:tr h="39245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If you are aged between 60-69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If you are aged 70-79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3" marR="27813" marT="604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3" marR="27813" marT="6046" marB="0" anchor="ctr"/>
                </a:tc>
              </a:tr>
              <a:tr h="353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u="sng" dirty="0">
                          <a:effectLst/>
                        </a:rPr>
                        <a:t>Sex at birth – </a:t>
                      </a:r>
                      <a:r>
                        <a:rPr lang="en-GB" sz="1400" dirty="0">
                          <a:effectLst/>
                        </a:rPr>
                        <a:t>Covid-19 seems to have a bigger impact on  males than females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3" marR="27813" marT="604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3" marR="27813" marT="6046" marB="0" anchor="ctr"/>
                </a:tc>
              </a:tr>
              <a:tr h="19878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900" dirty="0">
                          <a:effectLst/>
                        </a:rPr>
                        <a:t>Male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3" marR="27813" marT="604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3" marR="27813" marT="6046" marB="0" anchor="ctr"/>
                </a:tc>
              </a:tr>
              <a:tr h="356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u="sng" dirty="0">
                          <a:effectLst/>
                        </a:rPr>
                        <a:t>Ethnicity – </a:t>
                      </a:r>
                      <a:r>
                        <a:rPr lang="en-GB" sz="1400" dirty="0">
                          <a:effectLst/>
                        </a:rPr>
                        <a:t>Covid-19 seems to have a bigger impact on people from some ethnicities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3" marR="27813" marT="604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3" marR="27813" marT="6046" marB="0" anchor="ctr"/>
                </a:tc>
              </a:tr>
              <a:tr h="37529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</a:rPr>
                        <a:t>BAEM or mixed race groups, Scores will differ depending on specific race and various tools will to allocate figures accordingly. 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3" marR="27813" marT="604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3" marR="27813" marT="6046" marB="0" anchor="ctr"/>
                </a:tc>
              </a:tr>
              <a:tr h="560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u="sng" dirty="0">
                          <a:effectLst/>
                        </a:rPr>
                        <a:t>Existing Health conditions (Comorbidity) – </a:t>
                      </a:r>
                      <a:r>
                        <a:rPr lang="en-GB" sz="1400" dirty="0">
                          <a:effectLst/>
                        </a:rPr>
                        <a:t>Covid-19 seems to have a bigger impact if you already have other pre-existing health conditions. You may want to speak to your GP if you are not sure about these questions. 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3" marR="27813" marT="604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3" marR="27813" marT="6046" marB="0" anchor="ctr"/>
                </a:tc>
              </a:tr>
              <a:tr h="70772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Cardiovascular disease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Are you on any treatment for Hypertension (high blood pressure), Atrial Fibrillation (Irregular heart rate</a:t>
                      </a:r>
                      <a:r>
                        <a:rPr lang="en-GB" sz="1200" dirty="0" smtClean="0">
                          <a:effectLst/>
                        </a:rPr>
                        <a:t>), </a:t>
                      </a:r>
                      <a:r>
                        <a:rPr lang="en-GB" sz="1200" dirty="0">
                          <a:effectLst/>
                        </a:rPr>
                        <a:t>Heart Failure,                 Previous MI (had a heart attack), had a stroke, or Transient Ischemic Attack (mini stroke)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3" marR="27813" marT="604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3" marR="27813" marT="6046" marB="0" anchor="ctr"/>
                </a:tc>
              </a:tr>
              <a:tr h="19878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</a:rPr>
                        <a:t>Diabetes Mellitus Type 1 or 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3" marR="27813" marT="604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3" marR="27813" marT="6046" marB="0" anchor="ctr"/>
                </a:tc>
              </a:tr>
              <a:tr h="35360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</a:rPr>
                        <a:t>Chronic lung disease (including asthma, COPD, interstitial lung disease)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3" marR="27813" marT="604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3" marR="27813" marT="6046" marB="0" anchor="ctr"/>
                </a:tc>
              </a:tr>
              <a:tr h="19878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</a:rPr>
                        <a:t>Chronic kidney disease (any stage 1-5)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3" marR="27813" marT="604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3" marR="27813" marT="6046" marB="0" anchor="ctr"/>
                </a:tc>
              </a:tr>
              <a:tr h="21010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</a:rPr>
                        <a:t>Sickle cell trait, Thalassaemia trait or other haemoglobinopathy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3" marR="27813" marT="604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3" marR="27813" marT="6046" marB="0" anchor="ctr"/>
                </a:tc>
              </a:tr>
              <a:tr h="203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u="sng" dirty="0">
                          <a:effectLst/>
                        </a:rPr>
                        <a:t>Obesity – </a:t>
                      </a:r>
                      <a:r>
                        <a:rPr lang="en-GB" sz="1400" dirty="0">
                          <a:effectLst/>
                        </a:rPr>
                        <a:t>Covid-19 seems to have a bigger impact if you are overweight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3" marR="27813" marT="604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3" marR="27813" marT="6046" marB="0" anchor="ctr"/>
                </a:tc>
              </a:tr>
              <a:tr h="628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BMI of approximately 30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This link will help you work out your BMI – if your </a:t>
                      </a:r>
                      <a:r>
                        <a:rPr lang="en-GB" sz="1400" u="sng" dirty="0">
                          <a:effectLst/>
                          <a:hlinkClick r:id="rId3"/>
                        </a:rPr>
                        <a:t>BMI is more than 30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3" marR="27813" marT="604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3" marR="27813" marT="6046" marB="0" anchor="ctr"/>
                </a:tc>
              </a:tr>
              <a:tr h="202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7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3" marR="27813" marT="604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3" marR="27813" marT="6046" marB="0" anchor="ctr"/>
                </a:tc>
              </a:tr>
              <a:tr h="204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Total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3" marR="27813" marT="604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7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3" marR="27813" marT="6046" marB="0" anchor="ctr"/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737029"/>
              </p:ext>
            </p:extLst>
          </p:nvPr>
        </p:nvGraphicFramePr>
        <p:xfrm>
          <a:off x="159026" y="5990781"/>
          <a:ext cx="10967121" cy="891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4724"/>
                <a:gridCol w="3141266"/>
                <a:gridCol w="5491131"/>
              </a:tblGrid>
              <a:tr h="27693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Low Risk 0-3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</a:rPr>
                        <a:t>High Risk 4-6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</a:rPr>
                        <a:t>Very High Risk 7 or more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59028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Continue with caution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Consider modified duties and PPE </a:t>
                      </a:r>
                      <a:r>
                        <a:rPr lang="en-GB" sz="1800" kern="1200" dirty="0" smtClean="0">
                          <a:effectLst/>
                        </a:rPr>
                        <a:t>Review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Work from home or non patient facing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95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ome assessments used to discriminate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ctr"/>
            <a:r>
              <a:rPr lang="en-GB" b="1" dirty="0" smtClean="0"/>
              <a:t>Female sex</a:t>
            </a:r>
            <a:r>
              <a:rPr lang="en-GB" dirty="0"/>
              <a:t> </a:t>
            </a:r>
            <a:r>
              <a:rPr lang="en-GB" dirty="0" smtClean="0"/>
              <a:t>-5</a:t>
            </a:r>
            <a:endParaRPr lang="en-GB" dirty="0"/>
          </a:p>
          <a:p>
            <a:pPr fontAlgn="ctr"/>
            <a:r>
              <a:rPr lang="en-GB" b="1" dirty="0" smtClean="0"/>
              <a:t>Asian </a:t>
            </a:r>
            <a:r>
              <a:rPr lang="en-GB" b="1" dirty="0"/>
              <a:t>or Asian </a:t>
            </a:r>
            <a:r>
              <a:rPr lang="en-GB" b="1" dirty="0" smtClean="0"/>
              <a:t>British</a:t>
            </a:r>
            <a:r>
              <a:rPr lang="en-GB" dirty="0"/>
              <a:t> </a:t>
            </a:r>
            <a:r>
              <a:rPr lang="en-GB" dirty="0" smtClean="0"/>
              <a:t>5</a:t>
            </a:r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GB" b="1" dirty="0" smtClean="0"/>
              <a:t>Black</a:t>
            </a:r>
            <a:r>
              <a:rPr lang="en-GB" dirty="0" smtClean="0"/>
              <a:t> 7</a:t>
            </a:r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GB" b="1" dirty="0" smtClean="0"/>
              <a:t>Mixed</a:t>
            </a:r>
            <a:r>
              <a:rPr lang="en-GB" dirty="0" smtClean="0"/>
              <a:t> </a:t>
            </a:r>
            <a:r>
              <a:rPr lang="en-GB" i="1" dirty="0" smtClean="0"/>
              <a:t>5</a:t>
            </a:r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GB" b="1" dirty="0" smtClean="0"/>
              <a:t>Other non-white</a:t>
            </a:r>
            <a:r>
              <a:rPr lang="en-GB" dirty="0"/>
              <a:t> </a:t>
            </a:r>
            <a:r>
              <a:rPr lang="en-GB" i="1" dirty="0" smtClean="0"/>
              <a:t>4</a:t>
            </a:r>
          </a:p>
          <a:p>
            <a:pPr fontAlgn="ctr"/>
            <a:r>
              <a:rPr lang="en-GB" b="1" i="1" dirty="0" smtClean="0"/>
              <a:t>Asthma:  Mild</a:t>
            </a:r>
            <a:r>
              <a:rPr lang="en-GB" i="1" dirty="0" smtClean="0"/>
              <a:t> 1  </a:t>
            </a:r>
            <a:r>
              <a:rPr lang="en-GB" b="1" i="1" dirty="0" smtClean="0"/>
              <a:t>Severe </a:t>
            </a:r>
            <a:r>
              <a:rPr lang="en-GB" i="1" dirty="0" smtClean="0"/>
              <a:t>15</a:t>
            </a:r>
          </a:p>
          <a:p>
            <a:pPr fontAlgn="ctr"/>
            <a:r>
              <a:rPr lang="en-GB" b="1" i="1" dirty="0" smtClean="0"/>
              <a:t>BM1 30/35  </a:t>
            </a:r>
            <a:r>
              <a:rPr lang="en-GB" i="1" dirty="0" smtClean="0"/>
              <a:t>7</a:t>
            </a:r>
          </a:p>
          <a:p>
            <a:pPr fontAlgn="ctr"/>
            <a:r>
              <a:rPr lang="en-GB" b="1" dirty="0" smtClean="0"/>
              <a:t>Diabetes type 1  </a:t>
            </a:r>
            <a:r>
              <a:rPr lang="en-GB" i="1" dirty="0" smtClean="0"/>
              <a:t>24</a:t>
            </a:r>
          </a:p>
          <a:p>
            <a:r>
              <a:rPr lang="en-GB" dirty="0"/>
              <a:t>A healthy white woman, aged 40, has a Covid-age of (40-5) = 35 years</a:t>
            </a:r>
          </a:p>
          <a:p>
            <a:r>
              <a:rPr lang="en-GB" dirty="0"/>
              <a:t>A white man aged 45, BMI </a:t>
            </a:r>
            <a:r>
              <a:rPr lang="en-GB" dirty="0" smtClean="0"/>
              <a:t>32 </a:t>
            </a:r>
            <a:r>
              <a:rPr lang="en-GB" dirty="0"/>
              <a:t>with severe asthma, has a Covid-age of (</a:t>
            </a:r>
            <a:r>
              <a:rPr lang="en-GB" dirty="0" smtClean="0"/>
              <a:t>45+7+15) </a:t>
            </a:r>
            <a:r>
              <a:rPr lang="en-GB" dirty="0"/>
              <a:t>= </a:t>
            </a:r>
            <a:r>
              <a:rPr lang="en-GB" dirty="0" smtClean="0"/>
              <a:t>67 </a:t>
            </a:r>
            <a:r>
              <a:rPr lang="en-GB" dirty="0"/>
              <a:t>years.</a:t>
            </a:r>
          </a:p>
          <a:p>
            <a:r>
              <a:rPr lang="en-GB" dirty="0"/>
              <a:t>An Asian woman aged 50 with </a:t>
            </a:r>
            <a:r>
              <a:rPr lang="en-GB" dirty="0" smtClean="0"/>
              <a:t>Type 1 diabetes</a:t>
            </a:r>
            <a:r>
              <a:rPr lang="en-GB" dirty="0"/>
              <a:t>, </a:t>
            </a:r>
            <a:r>
              <a:rPr lang="en-GB" dirty="0" smtClean="0"/>
              <a:t>Covid-age </a:t>
            </a:r>
            <a:r>
              <a:rPr lang="en-GB" dirty="0"/>
              <a:t>of (</a:t>
            </a:r>
            <a:r>
              <a:rPr lang="en-GB" dirty="0" smtClean="0"/>
              <a:t>50-5+24) </a:t>
            </a:r>
            <a:r>
              <a:rPr lang="en-GB" dirty="0"/>
              <a:t>= </a:t>
            </a:r>
            <a:r>
              <a:rPr lang="en-GB" dirty="0" smtClean="0"/>
              <a:t>69 </a:t>
            </a:r>
            <a:endParaRPr lang="en-GB" dirty="0"/>
          </a:p>
          <a:p>
            <a:pPr fontAlgn="ctr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7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6370"/>
            <a:ext cx="12572527" cy="658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5893" y="3135087"/>
            <a:ext cx="9443121" cy="3651920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50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5000" dirty="0" smtClean="0">
                <a:hlinkClick r:id="rId3" tooltip="Unite coronavirus HandS update - 7 Septmber 2020"/>
              </a:rPr>
              <a:t>Health &amp; Safety guidance on coronavirus/Covid-19 for officers and reps</a:t>
            </a:r>
            <a:r>
              <a:rPr lang="en-GB" sz="5000" dirty="0" smtClean="0"/>
              <a:t> [PDF].</a:t>
            </a:r>
          </a:p>
          <a:p>
            <a:r>
              <a:rPr lang="en-GB" sz="5000" dirty="0" smtClean="0"/>
              <a:t> </a:t>
            </a:r>
            <a:r>
              <a:rPr lang="en-GB" sz="5000" dirty="0" smtClean="0">
                <a:hlinkClick r:id="rId4" tooltip="Unite coronavirus risk assessment and procedures 7 September 2020"/>
              </a:rPr>
              <a:t>Unite advice on risk assessments/procedures</a:t>
            </a:r>
            <a:r>
              <a:rPr lang="en-GB" sz="5000" dirty="0" smtClean="0"/>
              <a:t> [PDF]. </a:t>
            </a:r>
          </a:p>
          <a:p>
            <a:r>
              <a:rPr lang="en-GB" sz="5000" dirty="0" smtClean="0"/>
              <a:t> </a:t>
            </a:r>
            <a:r>
              <a:rPr lang="en-GB" sz="5000" dirty="0" smtClean="0">
                <a:hlinkClick r:id="rId5" tooltip="Unite Test and Trace guide - October 2020 update"/>
              </a:rPr>
              <a:t>Unite test and trace guide</a:t>
            </a:r>
            <a:r>
              <a:rPr lang="en-GB" sz="5000" dirty="0" smtClean="0"/>
              <a:t> [PDF]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7200" b="1" dirty="0" smtClean="0">
                <a:hlinkClick r:id="rId6" tooltip="Action on Covid19 equalities booklet"/>
              </a:rPr>
              <a:t>Covid-19: Unite guide to workplace equality impact assessments</a:t>
            </a:r>
            <a:r>
              <a:rPr lang="en-GB" sz="7200" b="1" dirty="0" smtClean="0"/>
              <a:t> [PDF]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7200" b="1" dirty="0" smtClean="0">
                <a:hlinkClick r:id="rId7" tooltip="Extremely vulnerable groups return to work guidance"/>
              </a:rPr>
              <a:t>Reps guide &amp; checklist: Extremely vulnerable groups and return to work</a:t>
            </a:r>
            <a:r>
              <a:rPr lang="en-GB" sz="7200" b="1" dirty="0" smtClean="0"/>
              <a:t> [PDF]</a:t>
            </a:r>
            <a:r>
              <a:rPr lang="en-GB" sz="5000" b="1" dirty="0" smtClean="0"/>
              <a:t/>
            </a:r>
            <a:br>
              <a:rPr lang="en-GB" sz="5000" b="1" dirty="0" smtClean="0"/>
            </a:br>
            <a:endParaRPr lang="en-GB" sz="50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5000" b="1" dirty="0" smtClean="0">
                <a:hlinkClick r:id="rId8" tooltip="Mobile phones and Covid-19 short guide"/>
              </a:rPr>
              <a:t>Mobile phones and Covid-19 advice</a:t>
            </a:r>
            <a:r>
              <a:rPr lang="en-GB" sz="5000" b="1" dirty="0" smtClean="0"/>
              <a:t> [PDF]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5000" b="1" dirty="0" smtClean="0">
                <a:hlinkClick r:id="rId9" tooltip="Unite social distancing policy"/>
              </a:rPr>
              <a:t>Unite social distancing policy</a:t>
            </a:r>
            <a:r>
              <a:rPr lang="en-GB" sz="5000" b="1" dirty="0" smtClean="0"/>
              <a:t> [PDF]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7200" b="1" dirty="0" smtClean="0">
                <a:hlinkClick r:id="rId10" tooltip="BAEM Covid-19 health and safety guide 7 September 2020"/>
              </a:rPr>
              <a:t>BAEM Covid-19 health and safety guide</a:t>
            </a:r>
            <a:r>
              <a:rPr lang="en-GB" sz="7200" b="1" dirty="0" smtClean="0"/>
              <a:t> [PDF]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5000" dirty="0" smtClean="0">
                <a:hlinkClick r:id="rId11" tooltip="S44 and S100 advice - know your rights (1)"/>
              </a:rPr>
              <a:t>Advice on your legal right to a safe place of work</a:t>
            </a:r>
            <a:r>
              <a:rPr lang="en-GB" sz="5000" dirty="0" smtClean="0"/>
              <a:t> [PDF]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5000" dirty="0" smtClean="0">
                <a:hlinkClick r:id="rId12" tooltip="Workplace infection controls v1"/>
              </a:rPr>
              <a:t>Workplace infection controls &amp; facilities</a:t>
            </a:r>
            <a:r>
              <a:rPr lang="en-GB" sz="5000" dirty="0" smtClean="0"/>
              <a:t> [PDF]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5000" dirty="0" smtClean="0">
                <a:hlinkClick r:id="rId13" tooltip="Home working guide v1"/>
              </a:rPr>
              <a:t>Home working</a:t>
            </a:r>
            <a:r>
              <a:rPr lang="en-GB" sz="5000" dirty="0" smtClean="0"/>
              <a:t> </a:t>
            </a:r>
            <a:r>
              <a:rPr lang="en-GB" sz="4200" dirty="0" smtClean="0"/>
              <a:t>[PDF],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7200" b="1" dirty="0" smtClean="0">
                <a:hlinkClick r:id="rId14" tooltip="Unite mental health guide - 9 April 2020"/>
              </a:rPr>
              <a:t>Mental Health</a:t>
            </a:r>
            <a:r>
              <a:rPr lang="en-GB" sz="7200" b="1" dirty="0" smtClean="0"/>
              <a:t> Under the Strain of A Pandemic </a:t>
            </a:r>
            <a:r>
              <a:rPr lang="en-GB" sz="7200" dirty="0" smtClean="0"/>
              <a:t>[PDF] </a:t>
            </a:r>
          </a:p>
          <a:p>
            <a:endParaRPr lang="en-GB" dirty="0"/>
          </a:p>
        </p:txBody>
      </p:sp>
      <p:pic>
        <p:nvPicPr>
          <p:cNvPr id="4" name="Picture 2" descr="Unite guide to stop coronaviru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774" y="85192"/>
            <a:ext cx="12483548" cy="329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7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458</Words>
  <Application>Microsoft Office PowerPoint</Application>
  <PresentationFormat>Widescreen</PresentationFormat>
  <Paragraphs>92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Worker Assistance Programme Triage System</vt:lpstr>
      <vt:lpstr>PowerPoint Presentation</vt:lpstr>
      <vt:lpstr>PowerPoint Presentation</vt:lpstr>
      <vt:lpstr>Some assessments used to discriminate </vt:lpstr>
      <vt:lpstr>PowerPoint Presentation</vt:lpstr>
      <vt:lpstr>PowerPoint Presentation</vt:lpstr>
    </vt:vector>
  </TitlesOfParts>
  <Company>Unite the Union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Miguel, Rob</dc:creator>
  <cp:lastModifiedBy>Miguel, Rob</cp:lastModifiedBy>
  <cp:revision>56</cp:revision>
  <cp:lastPrinted>2020-11-26T10:55:05Z</cp:lastPrinted>
  <dcterms:created xsi:type="dcterms:W3CDTF">2020-10-26T13:56:37Z</dcterms:created>
  <dcterms:modified xsi:type="dcterms:W3CDTF">2021-02-19T15:20:09Z</dcterms:modified>
</cp:coreProperties>
</file>